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58" r:id="rId11"/>
    <p:sldId id="259" r:id="rId12"/>
    <p:sldId id="260" r:id="rId13"/>
    <p:sldId id="261" r:id="rId14"/>
    <p:sldId id="262" r:id="rId15"/>
    <p:sldId id="285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4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Fraudulent Statements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11</c:v>
                </c:pt>
                <c:pt idx="1">
                  <c:v>12</c:v>
                </c:pt>
                <c:pt idx="2">
                  <c:v>17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Corruption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12</c:v>
                </c:pt>
                <c:pt idx="1">
                  <c:v>22</c:v>
                </c:pt>
                <c:pt idx="2">
                  <c:v>13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Asset Misappropriation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2000</c:v>
                </c:pt>
                <c:pt idx="1">
                  <c:v>2005</c:v>
                </c:pt>
                <c:pt idx="2">
                  <c:v>2010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77</c:v>
                </c:pt>
                <c:pt idx="1">
                  <c:v>56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0432000"/>
        <c:axId val="170433536"/>
      </c:barChart>
      <c:catAx>
        <c:axId val="170432000"/>
        <c:scaling>
          <c:orientation val="minMax"/>
        </c:scaling>
        <c:delete val="0"/>
        <c:axPos val="l"/>
        <c:majorTickMark val="out"/>
        <c:minorTickMark val="none"/>
        <c:tickLblPos val="nextTo"/>
        <c:crossAx val="170433536"/>
        <c:crosses val="autoZero"/>
        <c:auto val="1"/>
        <c:lblAlgn val="ctr"/>
        <c:lblOffset val="100"/>
        <c:noMultiLvlLbl val="0"/>
      </c:catAx>
      <c:valAx>
        <c:axId val="17043353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704320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672EE0-C92F-4DA6-AA53-19021315AA42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10115-4B4C-4BCC-B188-449102B09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6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10115-4B4C-4BCC-B188-449102B09B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688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1504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346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8791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795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687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0707543A-CAE7-4F9D-8F17-A1F7ADF1DB6B}" type="slidenum">
              <a:rPr lang="en-US"/>
              <a:pPr eaLnBrk="1" hangingPunct="1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508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118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575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96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2591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118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150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8445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2038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262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7617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7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3109F-6BE7-45EA-9605-C12D8033A73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58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10115-4B4C-4BCC-B188-449102B09B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618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10115-4B4C-4BCC-B188-449102B09B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674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2AC8AEA3-DE34-4074-94A4-9713C8C08D40}" type="slidenum">
              <a:rPr lang="en-US"/>
              <a:pPr eaLnBrk="1" hangingPunct="1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445A8181-4D65-4802-A097-32B6090F6AC2}" type="slidenum">
              <a:rPr lang="en-US"/>
              <a:pPr eaLnBrk="1" hangingPunct="1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54F9B6CD-9BBE-4BE0-B33B-0E8220DF64A1}" type="slidenum">
              <a:rPr lang="en-US"/>
              <a:pPr eaLnBrk="1" hangingPunct="1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ACA4FD6B-4B99-4A0A-93EF-685918E4C608}" type="slidenum">
              <a:rPr lang="en-US"/>
              <a:pPr eaLnBrk="1" hangingPunct="1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BD637861-57AA-4C7B-AA42-69DD04DCFF01}" type="slidenum">
              <a:rPr lang="en-US"/>
              <a:pPr eaLnBrk="1" hangingPunct="1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3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953000"/>
            <a:ext cx="8686800" cy="94773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810250"/>
            <a:ext cx="8686800" cy="89535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D06E73-05C6-49CF-855F-60EBFD91DED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F3F84-B086-4411-B17A-7E8247558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06E73-05C6-49CF-855F-60EBFD91DED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F3F84-B086-4411-B17A-7E8247558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37400" y="188913"/>
            <a:ext cx="1768475" cy="6480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88913"/>
            <a:ext cx="5156200" cy="6480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06E73-05C6-49CF-855F-60EBFD91DED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F3F84-B086-4411-B17A-7E8247558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06E73-05C6-49CF-855F-60EBFD91DED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F3F84-B086-4411-B17A-7E8247558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06E73-05C6-49CF-855F-60EBFD91DED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F3F84-B086-4411-B17A-7E8247558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593850"/>
            <a:ext cx="3462338" cy="5075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3538" y="1593850"/>
            <a:ext cx="3462337" cy="5075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06E73-05C6-49CF-855F-60EBFD91DED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F3F84-B086-4411-B17A-7E8247558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06E73-05C6-49CF-855F-60EBFD91DED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F3F84-B086-4411-B17A-7E8247558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06E73-05C6-49CF-855F-60EBFD91DED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F3F84-B086-4411-B17A-7E8247558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06E73-05C6-49CF-855F-60EBFD91DED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F3F84-B086-4411-B17A-7E8247558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06E73-05C6-49CF-855F-60EBFD91DED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F3F84-B086-4411-B17A-7E8247558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06E73-05C6-49CF-855F-60EBFD91DED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F3F84-B086-4411-B17A-7E8247558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hecker/>
    <p:sndAc>
      <p:stSnd>
        <p:snd r:embed="rId1" name="whoosh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88913"/>
            <a:ext cx="70770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white">
          <a:xfrm>
            <a:off x="1828800" y="1593850"/>
            <a:ext cx="7077075" cy="50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9D06E73-05C6-49CF-855F-60EBFD91DED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6F3F84-B086-4411-B17A-7E8247558B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hecker/>
    <p:sndAc>
      <p:stSnd>
        <p:snd r:embed="rId13" name="whoosh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Microsoft_Excel_Chart1.xls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Avoiding Fraudulent Dealings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Cooking the books</a:t>
            </a:r>
            <a:endParaRPr lang="en-US" dirty="0"/>
          </a:p>
        </p:txBody>
      </p:sp>
      <p:pic>
        <p:nvPicPr>
          <p:cNvPr id="1026" name="Picture 2" descr="C:\Users\McNaughton\AppData\Local\Microsoft\Windows\Temporary Internet Files\Content.IE5\714APGNF\MC900432615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5260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cNaughton\AppData\Local\Microsoft\Windows\Temporary Internet Files\Content.IE5\IB6NPMIR\MC900434810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-75972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608020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Fraud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143000" y="1827213"/>
            <a:ext cx="7620000" cy="4497387"/>
          </a:xfrm>
        </p:spPr>
        <p:txBody>
          <a:bodyPr/>
          <a:lstStyle/>
          <a:p>
            <a:r>
              <a:rPr lang="en-US" smtClean="0"/>
              <a:t>Overstatement of Income</a:t>
            </a:r>
          </a:p>
          <a:p>
            <a:r>
              <a:rPr lang="en-US" smtClean="0"/>
              <a:t>Understatement of Income</a:t>
            </a:r>
          </a:p>
          <a:p>
            <a:r>
              <a:rPr lang="en-US" smtClean="0"/>
              <a:t>Improper Use of Resources</a:t>
            </a:r>
          </a:p>
          <a:p>
            <a:r>
              <a:rPr lang="en-US" smtClean="0"/>
              <a:t>Mischaracterization of one-time expenses</a:t>
            </a:r>
          </a:p>
          <a:p>
            <a:r>
              <a:rPr lang="en-US" smtClean="0"/>
              <a:t>Misapplication of the accounting rules</a:t>
            </a:r>
          </a:p>
          <a:p>
            <a:r>
              <a:rPr lang="en-US" smtClean="0"/>
              <a:t>Omission or misrepresented information</a:t>
            </a:r>
          </a:p>
        </p:txBody>
      </p:sp>
    </p:spTree>
    <p:extLst>
      <p:ext uri="{BB962C8B-B14F-4D97-AF65-F5344CB8AC3E}">
        <p14:creationId xmlns:p14="http://schemas.microsoft.com/office/powerpoint/2010/main" val="3744099726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Anti-Fraud Methods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Financial Statement Audits </a:t>
            </a:r>
            <a:r>
              <a:rPr lang="en-US" smtClean="0">
                <a:sym typeface="Wingdings" pitchFamily="2" charset="2"/>
              </a:rPr>
              <a:t></a:t>
            </a:r>
          </a:p>
          <a:p>
            <a:endParaRPr lang="en-US" smtClean="0">
              <a:sym typeface="Wingdings" pitchFamily="2" charset="2"/>
            </a:endParaRPr>
          </a:p>
          <a:p>
            <a:r>
              <a:rPr lang="en-US" smtClean="0">
                <a:sym typeface="Wingdings" pitchFamily="2" charset="2"/>
              </a:rPr>
              <a:t>Code of Conduct   </a:t>
            </a:r>
          </a:p>
          <a:p>
            <a:endParaRPr lang="en-US" smtClean="0">
              <a:sym typeface="Wingdings" pitchFamily="2" charset="2"/>
            </a:endParaRPr>
          </a:p>
          <a:p>
            <a:r>
              <a:rPr lang="en-US" smtClean="0">
                <a:sym typeface="Wingdings" pitchFamily="2" charset="2"/>
              </a:rPr>
              <a:t>Internal Audit  </a:t>
            </a:r>
          </a:p>
          <a:p>
            <a:endParaRPr lang="en-US" smtClean="0">
              <a:sym typeface="Wingdings" pitchFamily="2" charset="2"/>
            </a:endParaRPr>
          </a:p>
          <a:p>
            <a:r>
              <a:rPr lang="en-US" smtClean="0">
                <a:sym typeface="Wingdings" pitchFamily="2" charset="2"/>
              </a:rPr>
              <a:t>Independent Audit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82023833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Bottom of the List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Fraud Training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Anti-Fraud Policy</a:t>
            </a:r>
          </a:p>
        </p:txBody>
      </p:sp>
    </p:spTree>
    <p:extLst>
      <p:ext uri="{BB962C8B-B14F-4D97-AF65-F5344CB8AC3E}">
        <p14:creationId xmlns:p14="http://schemas.microsoft.com/office/powerpoint/2010/main" val="550705330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Most Effective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Surprise Audit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Mandatory Vacation  -  Job Rotation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Hotline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Employee Support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Executive Training</a:t>
            </a:r>
          </a:p>
        </p:txBody>
      </p:sp>
    </p:spTree>
    <p:extLst>
      <p:ext uri="{BB962C8B-B14F-4D97-AF65-F5344CB8AC3E}">
        <p14:creationId xmlns:p14="http://schemas.microsoft.com/office/powerpoint/2010/main" val="1486074876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Why is it Easy to Commit Fraud?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Companies trust employees</a:t>
            </a:r>
          </a:p>
          <a:p>
            <a:r>
              <a:rPr lang="en-US" smtClean="0"/>
              <a:t>Employees with authority</a:t>
            </a:r>
          </a:p>
          <a:p>
            <a:r>
              <a:rPr lang="en-US" smtClean="0"/>
              <a:t>Autonomy with lack of over-sight</a:t>
            </a:r>
          </a:p>
          <a:p>
            <a:r>
              <a:rPr lang="en-US" smtClean="0"/>
              <a:t>Poor controls</a:t>
            </a:r>
          </a:p>
          <a:p>
            <a:r>
              <a:rPr lang="en-US" smtClean="0"/>
              <a:t>Mergers, acquisitions, spinoffs</a:t>
            </a:r>
          </a:p>
          <a:p>
            <a:r>
              <a:rPr lang="en-US" smtClean="0"/>
              <a:t>Discontinued services</a:t>
            </a:r>
          </a:p>
          <a:p>
            <a:r>
              <a:rPr lang="en-US" smtClean="0"/>
              <a:t>Relationship between auditing firm and clients</a:t>
            </a:r>
          </a:p>
        </p:txBody>
      </p:sp>
    </p:spTree>
    <p:extLst>
      <p:ext uri="{BB962C8B-B14F-4D97-AF65-F5344CB8AC3E}">
        <p14:creationId xmlns:p14="http://schemas.microsoft.com/office/powerpoint/2010/main" val="2854785456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Users of Financial Statements</a:t>
            </a: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609600" y="1752600"/>
            <a:ext cx="1600200" cy="838200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bg1"/>
                </a:solidFill>
                <a:latin typeface="Times" pitchFamily="18" charset="0"/>
              </a:rPr>
              <a:t>Transaction</a:t>
            </a:r>
          </a:p>
          <a:p>
            <a:pPr algn="ctr" eaLnBrk="0" hangingPunct="0"/>
            <a:r>
              <a:rPr lang="en-US" sz="2000">
                <a:solidFill>
                  <a:schemeClr val="bg1"/>
                </a:solidFill>
                <a:latin typeface="Times" pitchFamily="18" charset="0"/>
              </a:rPr>
              <a:t>Activity</a:t>
            </a: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3657600" y="3733800"/>
            <a:ext cx="1600200" cy="838200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bg1"/>
                </a:solidFill>
                <a:latin typeface="Times" pitchFamily="18" charset="0"/>
              </a:rPr>
              <a:t>Information</a:t>
            </a:r>
          </a:p>
          <a:p>
            <a:pPr algn="ctr" eaLnBrk="0" hangingPunct="0"/>
            <a:r>
              <a:rPr lang="en-US" sz="2000">
                <a:solidFill>
                  <a:schemeClr val="bg1"/>
                </a:solidFill>
                <a:latin typeface="Times" pitchFamily="18" charset="0"/>
              </a:rPr>
              <a:t>Users</a:t>
            </a:r>
          </a:p>
        </p:txBody>
      </p:sp>
      <p:sp>
        <p:nvSpPr>
          <p:cNvPr id="24581" name="Rectangle 7"/>
          <p:cNvSpPr>
            <a:spLocks noChangeArrowheads="1"/>
          </p:cNvSpPr>
          <p:nvPr/>
        </p:nvSpPr>
        <p:spPr bwMode="auto">
          <a:xfrm>
            <a:off x="6400800" y="1752600"/>
            <a:ext cx="1600200" cy="838200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bg1"/>
                </a:solidFill>
                <a:latin typeface="Times" pitchFamily="18" charset="0"/>
              </a:rPr>
              <a:t>Financial</a:t>
            </a:r>
          </a:p>
          <a:p>
            <a:pPr algn="ctr" eaLnBrk="0" hangingPunct="0"/>
            <a:r>
              <a:rPr lang="en-US" sz="2000">
                <a:solidFill>
                  <a:schemeClr val="bg1"/>
                </a:solidFill>
                <a:latin typeface="Times" pitchFamily="18" charset="0"/>
              </a:rPr>
              <a:t>Statements</a:t>
            </a:r>
          </a:p>
        </p:txBody>
      </p:sp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3581400" y="1752600"/>
            <a:ext cx="1600200" cy="838200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bg1"/>
                </a:solidFill>
                <a:latin typeface="Times" pitchFamily="18" charset="0"/>
              </a:rPr>
              <a:t>Accounting</a:t>
            </a:r>
          </a:p>
          <a:p>
            <a:pPr algn="ctr" eaLnBrk="0" hangingPunct="0"/>
            <a:r>
              <a:rPr lang="en-US" sz="2000">
                <a:solidFill>
                  <a:schemeClr val="bg1"/>
                </a:solidFill>
                <a:latin typeface="Times" pitchFamily="18" charset="0"/>
              </a:rPr>
              <a:t>System</a:t>
            </a:r>
          </a:p>
        </p:txBody>
      </p:sp>
      <p:sp>
        <p:nvSpPr>
          <p:cNvPr id="24583" name="Rectangle 9"/>
          <p:cNvSpPr>
            <a:spLocks noChangeArrowheads="1"/>
          </p:cNvSpPr>
          <p:nvPr/>
        </p:nvSpPr>
        <p:spPr bwMode="auto">
          <a:xfrm>
            <a:off x="838200" y="3505200"/>
            <a:ext cx="1600200" cy="1524000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marL="120650" eaLnBrk="0" hangingPunct="0"/>
            <a:r>
              <a:rPr lang="en-US">
                <a:solidFill>
                  <a:schemeClr val="bg1"/>
                </a:solidFill>
                <a:latin typeface="Times" pitchFamily="18" charset="0"/>
              </a:rPr>
              <a:t>Bankers</a:t>
            </a:r>
          </a:p>
          <a:p>
            <a:pPr marL="120650" eaLnBrk="0" hangingPunct="0"/>
            <a:r>
              <a:rPr lang="en-US">
                <a:solidFill>
                  <a:schemeClr val="bg1"/>
                </a:solidFill>
                <a:latin typeface="Times" pitchFamily="18" charset="0"/>
              </a:rPr>
              <a:t>Investors</a:t>
            </a:r>
          </a:p>
          <a:p>
            <a:pPr marL="120650" eaLnBrk="0" hangingPunct="0"/>
            <a:r>
              <a:rPr lang="en-US">
                <a:solidFill>
                  <a:schemeClr val="bg1"/>
                </a:solidFill>
                <a:latin typeface="Times" pitchFamily="18" charset="0"/>
              </a:rPr>
              <a:t>Vendors</a:t>
            </a:r>
          </a:p>
          <a:p>
            <a:pPr marL="120650" eaLnBrk="0" hangingPunct="0"/>
            <a:r>
              <a:rPr lang="en-US">
                <a:solidFill>
                  <a:schemeClr val="bg1"/>
                </a:solidFill>
                <a:latin typeface="Times" pitchFamily="18" charset="0"/>
              </a:rPr>
              <a:t>Government</a:t>
            </a:r>
          </a:p>
          <a:p>
            <a:pPr marL="120650" eaLnBrk="0" hangingPunct="0"/>
            <a:r>
              <a:rPr lang="en-US">
                <a:solidFill>
                  <a:schemeClr val="bg1"/>
                </a:solidFill>
                <a:latin typeface="Times" pitchFamily="18" charset="0"/>
              </a:rPr>
              <a:t>Management</a:t>
            </a:r>
          </a:p>
        </p:txBody>
      </p:sp>
      <p:sp>
        <p:nvSpPr>
          <p:cNvPr id="24584" name="AutoShape 11"/>
          <p:cNvSpPr>
            <a:spLocks noChangeArrowheads="1"/>
          </p:cNvSpPr>
          <p:nvPr/>
        </p:nvSpPr>
        <p:spPr bwMode="auto">
          <a:xfrm>
            <a:off x="2362200" y="1905000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gradFill rotWithShape="0">
            <a:gsLst>
              <a:gs pos="0">
                <a:srgbClr val="FF5050"/>
              </a:gs>
              <a:gs pos="100000">
                <a:srgbClr val="800000"/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AutoShape 12"/>
          <p:cNvSpPr>
            <a:spLocks noChangeArrowheads="1"/>
          </p:cNvSpPr>
          <p:nvPr/>
        </p:nvSpPr>
        <p:spPr bwMode="auto">
          <a:xfrm>
            <a:off x="5257800" y="1905000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gradFill rotWithShape="0">
            <a:gsLst>
              <a:gs pos="0">
                <a:srgbClr val="FF5050"/>
              </a:gs>
              <a:gs pos="100000">
                <a:srgbClr val="800000"/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AutoShape 16"/>
          <p:cNvSpPr>
            <a:spLocks noChangeArrowheads="1"/>
          </p:cNvSpPr>
          <p:nvPr/>
        </p:nvSpPr>
        <p:spPr bwMode="auto">
          <a:xfrm>
            <a:off x="3657600" y="5562600"/>
            <a:ext cx="762000" cy="457200"/>
          </a:xfrm>
          <a:prstGeom prst="rightArrow">
            <a:avLst>
              <a:gd name="adj1" fmla="val 50000"/>
              <a:gd name="adj2" fmla="val 41667"/>
            </a:avLst>
          </a:prstGeom>
          <a:gradFill rotWithShape="0">
            <a:gsLst>
              <a:gs pos="0">
                <a:srgbClr val="FF5050"/>
              </a:gs>
              <a:gs pos="100000">
                <a:srgbClr val="800000"/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7" name="AutoShape 17"/>
          <p:cNvSpPr>
            <a:spLocks noChangeArrowheads="1"/>
          </p:cNvSpPr>
          <p:nvPr/>
        </p:nvSpPr>
        <p:spPr bwMode="auto">
          <a:xfrm rot="10800000">
            <a:off x="5334000" y="3810000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gradFill rotWithShape="0">
            <a:gsLst>
              <a:gs pos="0">
                <a:srgbClr val="FF5050"/>
              </a:gs>
              <a:gs pos="100000">
                <a:srgbClr val="800000"/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AutoShape 18"/>
          <p:cNvSpPr>
            <a:spLocks noChangeArrowheads="1"/>
          </p:cNvSpPr>
          <p:nvPr/>
        </p:nvSpPr>
        <p:spPr bwMode="auto">
          <a:xfrm rot="10800000">
            <a:off x="2514600" y="3886200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gradFill rotWithShape="0">
            <a:gsLst>
              <a:gs pos="0">
                <a:srgbClr val="FF5050"/>
              </a:gs>
              <a:gs pos="100000">
                <a:srgbClr val="800000"/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AutoShape 19"/>
          <p:cNvSpPr>
            <a:spLocks noChangeArrowheads="1"/>
          </p:cNvSpPr>
          <p:nvPr/>
        </p:nvSpPr>
        <p:spPr bwMode="auto">
          <a:xfrm rot="2040026">
            <a:off x="1219200" y="5181600"/>
            <a:ext cx="685800" cy="609600"/>
          </a:xfrm>
          <a:prstGeom prst="rightArrow">
            <a:avLst>
              <a:gd name="adj1" fmla="val 50000"/>
              <a:gd name="adj2" fmla="val 28125"/>
            </a:avLst>
          </a:prstGeom>
          <a:gradFill rotWithShape="0">
            <a:gsLst>
              <a:gs pos="0">
                <a:srgbClr val="FF5050"/>
              </a:gs>
              <a:gs pos="100000">
                <a:srgbClr val="800000"/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AutoShape 20"/>
          <p:cNvSpPr>
            <a:spLocks noChangeArrowheads="1"/>
          </p:cNvSpPr>
          <p:nvPr/>
        </p:nvSpPr>
        <p:spPr bwMode="auto">
          <a:xfrm rot="5400000">
            <a:off x="6819900" y="2628900"/>
            <a:ext cx="533400" cy="609600"/>
          </a:xfrm>
          <a:prstGeom prst="right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5050"/>
              </a:gs>
              <a:gs pos="100000">
                <a:srgbClr val="800000"/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Rectangle 21"/>
          <p:cNvSpPr>
            <a:spLocks noChangeArrowheads="1"/>
          </p:cNvSpPr>
          <p:nvPr/>
        </p:nvSpPr>
        <p:spPr bwMode="auto">
          <a:xfrm>
            <a:off x="6477000" y="3276600"/>
            <a:ext cx="1447800" cy="1752600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2" name="Rectangle 22"/>
          <p:cNvSpPr>
            <a:spLocks noChangeArrowheads="1"/>
          </p:cNvSpPr>
          <p:nvPr/>
        </p:nvSpPr>
        <p:spPr bwMode="auto">
          <a:xfrm>
            <a:off x="6629400" y="3429000"/>
            <a:ext cx="1447800" cy="1752600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3" name="Rectangle 23"/>
          <p:cNvSpPr>
            <a:spLocks noChangeArrowheads="1"/>
          </p:cNvSpPr>
          <p:nvPr/>
        </p:nvSpPr>
        <p:spPr bwMode="auto">
          <a:xfrm>
            <a:off x="6781800" y="3581400"/>
            <a:ext cx="1447800" cy="1752600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4" name="Rectangle 24"/>
          <p:cNvSpPr>
            <a:spLocks noChangeArrowheads="1"/>
          </p:cNvSpPr>
          <p:nvPr/>
        </p:nvSpPr>
        <p:spPr bwMode="auto">
          <a:xfrm>
            <a:off x="6934200" y="3733800"/>
            <a:ext cx="1447800" cy="1752600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5" name="Rectangle 25"/>
          <p:cNvSpPr>
            <a:spLocks noChangeArrowheads="1"/>
          </p:cNvSpPr>
          <p:nvPr/>
        </p:nvSpPr>
        <p:spPr bwMode="auto">
          <a:xfrm>
            <a:off x="7086600" y="3886200"/>
            <a:ext cx="1600200" cy="1752600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1600">
                <a:solidFill>
                  <a:schemeClr val="bg1"/>
                </a:solidFill>
                <a:latin typeface="Times" pitchFamily="18" charset="0"/>
              </a:rPr>
              <a:t>Balance Sheet</a:t>
            </a:r>
          </a:p>
          <a:p>
            <a:pPr eaLnBrk="0" hangingPunct="0"/>
            <a:r>
              <a:rPr lang="en-US" sz="1600">
                <a:solidFill>
                  <a:schemeClr val="bg1"/>
                </a:solidFill>
                <a:latin typeface="Times" pitchFamily="18" charset="0"/>
              </a:rPr>
              <a:t>Income Statement</a:t>
            </a:r>
          </a:p>
          <a:p>
            <a:pPr eaLnBrk="0" hangingPunct="0"/>
            <a:r>
              <a:rPr lang="en-US" sz="1600">
                <a:solidFill>
                  <a:schemeClr val="bg1"/>
                </a:solidFill>
                <a:latin typeface="Times" pitchFamily="18" charset="0"/>
              </a:rPr>
              <a:t>Statement of</a:t>
            </a:r>
          </a:p>
          <a:p>
            <a:pPr eaLnBrk="0" hangingPunct="0"/>
            <a:r>
              <a:rPr lang="en-US" sz="1600">
                <a:solidFill>
                  <a:schemeClr val="bg1"/>
                </a:solidFill>
                <a:latin typeface="Times" pitchFamily="18" charset="0"/>
              </a:rPr>
              <a:t>  Owner Equity</a:t>
            </a:r>
          </a:p>
          <a:p>
            <a:pPr eaLnBrk="0" hangingPunct="0"/>
            <a:r>
              <a:rPr lang="en-US" sz="1600">
                <a:solidFill>
                  <a:schemeClr val="bg1"/>
                </a:solidFill>
                <a:latin typeface="Times" pitchFamily="18" charset="0"/>
              </a:rPr>
              <a:t>Statement of</a:t>
            </a:r>
          </a:p>
          <a:p>
            <a:pPr eaLnBrk="0" hangingPunct="0"/>
            <a:r>
              <a:rPr lang="en-US" sz="1600">
                <a:solidFill>
                  <a:schemeClr val="bg1"/>
                </a:solidFill>
                <a:latin typeface="Times" pitchFamily="18" charset="0"/>
              </a:rPr>
              <a:t>  Cash Flows</a:t>
            </a:r>
          </a:p>
        </p:txBody>
      </p:sp>
      <p:sp>
        <p:nvSpPr>
          <p:cNvPr id="24596" name="Rectangle 26"/>
          <p:cNvSpPr>
            <a:spLocks noChangeArrowheads="1"/>
          </p:cNvSpPr>
          <p:nvPr/>
        </p:nvSpPr>
        <p:spPr bwMode="auto">
          <a:xfrm>
            <a:off x="1981200" y="5410200"/>
            <a:ext cx="1600200" cy="838200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bg1"/>
                </a:solidFill>
                <a:latin typeface="Times" pitchFamily="18" charset="0"/>
              </a:rPr>
              <a:t>Decisions</a:t>
            </a:r>
          </a:p>
        </p:txBody>
      </p:sp>
      <p:sp>
        <p:nvSpPr>
          <p:cNvPr id="24597" name="Rectangle 27"/>
          <p:cNvSpPr>
            <a:spLocks noChangeArrowheads="1"/>
          </p:cNvSpPr>
          <p:nvPr/>
        </p:nvSpPr>
        <p:spPr bwMode="auto">
          <a:xfrm>
            <a:off x="4495800" y="5105400"/>
            <a:ext cx="1981200" cy="1371600"/>
          </a:xfrm>
          <a:prstGeom prst="rect">
            <a:avLst/>
          </a:prstGeom>
          <a:solidFill>
            <a:srgbClr val="8000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1600" b="1">
                <a:solidFill>
                  <a:schemeClr val="bg1"/>
                </a:solidFill>
                <a:latin typeface="Times" pitchFamily="18" charset="0"/>
              </a:rPr>
              <a:t>Loan Approval</a:t>
            </a:r>
          </a:p>
          <a:p>
            <a:pPr eaLnBrk="0" hangingPunct="0"/>
            <a:r>
              <a:rPr lang="en-US" sz="1600" b="1">
                <a:solidFill>
                  <a:schemeClr val="bg1"/>
                </a:solidFill>
                <a:latin typeface="Times" pitchFamily="18" charset="0"/>
              </a:rPr>
              <a:t>Financial Investment</a:t>
            </a:r>
          </a:p>
          <a:p>
            <a:pPr eaLnBrk="0" hangingPunct="0"/>
            <a:r>
              <a:rPr lang="en-US" sz="1600" b="1">
                <a:solidFill>
                  <a:schemeClr val="bg1"/>
                </a:solidFill>
                <a:latin typeface="Times" pitchFamily="18" charset="0"/>
              </a:rPr>
              <a:t>Credit Approval</a:t>
            </a:r>
          </a:p>
          <a:p>
            <a:pPr eaLnBrk="0" hangingPunct="0"/>
            <a:r>
              <a:rPr lang="en-US" sz="1600" b="1">
                <a:solidFill>
                  <a:schemeClr val="bg1"/>
                </a:solidFill>
                <a:latin typeface="Times" pitchFamily="18" charset="0"/>
              </a:rPr>
              <a:t>Operational &amp;</a:t>
            </a:r>
          </a:p>
          <a:p>
            <a:pPr eaLnBrk="0" hangingPunct="0"/>
            <a:r>
              <a:rPr lang="en-US" sz="1600" b="1">
                <a:solidFill>
                  <a:schemeClr val="bg1"/>
                </a:solidFill>
                <a:latin typeface="Times" pitchFamily="18" charset="0"/>
              </a:rPr>
              <a:t>  Financial Decisions</a:t>
            </a:r>
          </a:p>
        </p:txBody>
      </p:sp>
    </p:spTree>
    <p:extLst>
      <p:ext uri="{BB962C8B-B14F-4D97-AF65-F5344CB8AC3E}">
        <p14:creationId xmlns:p14="http://schemas.microsoft.com/office/powerpoint/2010/main" val="3926924311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Audit Design Flaws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143000" y="1827213"/>
            <a:ext cx="7540625" cy="41148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Not designed to prevent fraud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Primarily check math and accounting rules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Look only for material misstatements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Relies on internal controls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Tests only a percentage</a:t>
            </a:r>
          </a:p>
        </p:txBody>
      </p:sp>
    </p:spTree>
    <p:extLst>
      <p:ext uri="{BB962C8B-B14F-4D97-AF65-F5344CB8AC3E}">
        <p14:creationId xmlns:p14="http://schemas.microsoft.com/office/powerpoint/2010/main" val="4222717810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They Do It!</a:t>
            </a:r>
          </a:p>
        </p:txBody>
      </p:sp>
      <p:sp>
        <p:nvSpPr>
          <p:cNvPr id="3584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5844" name="Picture 6" descr="C:\Documents and Settings\User\Local Settings\Temporary Internet Files\Content.IE5\0Z6BIZMD\MPj04386730000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76400"/>
            <a:ext cx="7315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711977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Hide Fraud in Key Accounts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High volume accounts – write-offs, bad debt, supplies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Accounts auditors don’t understand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Predictable accounts that will be tested, inventory, accounts receivable</a:t>
            </a:r>
          </a:p>
        </p:txBody>
      </p:sp>
    </p:spTree>
    <p:extLst>
      <p:ext uri="{BB962C8B-B14F-4D97-AF65-F5344CB8AC3E}">
        <p14:creationId xmlns:p14="http://schemas.microsoft.com/office/powerpoint/2010/main" val="2892636839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 Account that Require Judgment and Estimates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1066800" y="1827213"/>
            <a:ext cx="7616825" cy="41148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Warranty Reserve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Allowance of Bad Debt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Sales Allowances and Returns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Restructuring / Discontinued Services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Grey Area</a:t>
            </a:r>
          </a:p>
        </p:txBody>
      </p:sp>
    </p:spTree>
    <p:extLst>
      <p:ext uri="{BB962C8B-B14F-4D97-AF65-F5344CB8AC3E}">
        <p14:creationId xmlns:p14="http://schemas.microsoft.com/office/powerpoint/2010/main" val="3390637607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Cooking the Books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10% of all frauds are financial statement frauds</a:t>
            </a:r>
          </a:p>
          <a:p>
            <a:endParaRPr lang="en-US" smtClean="0"/>
          </a:p>
          <a:p>
            <a:r>
              <a:rPr lang="en-US" smtClean="0"/>
              <a:t>Average cost of about 2 million per scheme</a:t>
            </a:r>
          </a:p>
          <a:p>
            <a:endParaRPr lang="en-US" smtClean="0"/>
          </a:p>
          <a:p>
            <a:r>
              <a:rPr lang="en-US" smtClean="0"/>
              <a:t>Collusion and Power are the main contributors </a:t>
            </a:r>
          </a:p>
        </p:txBody>
      </p:sp>
    </p:spTree>
    <p:extLst>
      <p:ext uri="{BB962C8B-B14F-4D97-AF65-F5344CB8AC3E}">
        <p14:creationId xmlns:p14="http://schemas.microsoft.com/office/powerpoint/2010/main" val="426018359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Abuse Reserve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Cookie Jar Accounting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Large Companies Require Large Reserve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Easy to Manipulate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Audit looks at Risk of Understating Reserve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38583951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 around Auditors Scope and Announced Procedures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Exploit Scope and Materiality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Move Inventory locations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Falsify Documents</a:t>
            </a:r>
          </a:p>
          <a:p>
            <a:pPr>
              <a:spcBef>
                <a:spcPct val="0"/>
              </a:spcBef>
              <a:spcAft>
                <a:spcPts val="2400"/>
              </a:spcAft>
            </a:pPr>
            <a:r>
              <a:rPr lang="en-US" smtClean="0"/>
              <a:t>Force Auditors to choose alternate items to test</a:t>
            </a:r>
          </a:p>
        </p:txBody>
      </p:sp>
    </p:spTree>
    <p:extLst>
      <p:ext uri="{BB962C8B-B14F-4D97-AF65-F5344CB8AC3E}">
        <p14:creationId xmlns:p14="http://schemas.microsoft.com/office/powerpoint/2010/main" val="662923496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1828800" y="301625"/>
            <a:ext cx="7086600" cy="1143000"/>
          </a:xfrm>
        </p:spPr>
        <p:txBody>
          <a:bodyPr/>
          <a:lstStyle/>
          <a:p>
            <a:r>
              <a:rPr lang="en-US" smtClean="0"/>
              <a:t>Follow the Basic Accounting Principals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990600" y="1827213"/>
            <a:ext cx="7620000" cy="4497387"/>
          </a:xfrm>
        </p:spPr>
        <p:txBody>
          <a:bodyPr/>
          <a:lstStyle/>
          <a:p>
            <a:r>
              <a:rPr lang="en-US" smtClean="0"/>
              <a:t>Pretend to be Conservative</a:t>
            </a:r>
          </a:p>
          <a:p>
            <a:r>
              <a:rPr lang="en-US" smtClean="0"/>
              <a:t>Give auditors the answers they want to hear</a:t>
            </a:r>
          </a:p>
          <a:p>
            <a:r>
              <a:rPr lang="en-US" smtClean="0"/>
              <a:t>Make numbers fall within acceptable historic lines</a:t>
            </a:r>
          </a:p>
          <a:p>
            <a:r>
              <a:rPr lang="en-US" smtClean="0"/>
              <a:t>Make sure there are adjustments for auditors to book</a:t>
            </a:r>
          </a:p>
          <a:p>
            <a:r>
              <a:rPr lang="en-US" smtClean="0"/>
              <a:t>Being stupid is not a crime</a:t>
            </a:r>
          </a:p>
          <a:p>
            <a:r>
              <a:rPr lang="en-US" smtClean="0"/>
              <a:t>Simple mistake</a:t>
            </a:r>
          </a:p>
        </p:txBody>
      </p:sp>
    </p:spTree>
    <p:extLst>
      <p:ext uri="{BB962C8B-B14F-4D97-AF65-F5344CB8AC3E}">
        <p14:creationId xmlns:p14="http://schemas.microsoft.com/office/powerpoint/2010/main" val="1136066970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Cooking the Books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Income Statement</a:t>
            </a:r>
          </a:p>
          <a:p>
            <a:pPr lvl="1"/>
            <a:r>
              <a:rPr lang="en-US" smtClean="0"/>
              <a:t>Recording sales before all conditions are met</a:t>
            </a:r>
          </a:p>
          <a:p>
            <a:pPr lvl="2"/>
            <a:r>
              <a:rPr lang="en-US" smtClean="0"/>
              <a:t>Order has been received</a:t>
            </a:r>
          </a:p>
          <a:p>
            <a:pPr lvl="2"/>
            <a:r>
              <a:rPr lang="en-US" smtClean="0"/>
              <a:t>Product has been shipped</a:t>
            </a:r>
          </a:p>
          <a:p>
            <a:pPr lvl="2"/>
            <a:r>
              <a:rPr lang="en-US" smtClean="0"/>
              <a:t>Little risk the shipment will not be accepted</a:t>
            </a:r>
          </a:p>
          <a:p>
            <a:pPr lvl="2"/>
            <a:r>
              <a:rPr lang="en-US" smtClean="0"/>
              <a:t>No other reactions are required</a:t>
            </a:r>
          </a:p>
          <a:p>
            <a:pPr lvl="2"/>
            <a:r>
              <a:rPr lang="en-US" smtClean="0"/>
              <a:t>Title ownership has changed payments due</a:t>
            </a:r>
          </a:p>
        </p:txBody>
      </p:sp>
    </p:spTree>
    <p:extLst>
      <p:ext uri="{BB962C8B-B14F-4D97-AF65-F5344CB8AC3E}">
        <p14:creationId xmlns:p14="http://schemas.microsoft.com/office/powerpoint/2010/main" val="246863988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Puff Up the Income Statement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Improperly increased revenue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Sales recorded before completed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Goods are shipped before sale is final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Revenue recorded while future services are still due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Bogus Revenue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Supplier refunds recorded as income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Revenue recorded from self dealings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Revenue recorded from asset exchanges</a:t>
            </a:r>
          </a:p>
        </p:txBody>
      </p:sp>
    </p:spTree>
    <p:extLst>
      <p:ext uri="{BB962C8B-B14F-4D97-AF65-F5344CB8AC3E}">
        <p14:creationId xmlns:p14="http://schemas.microsoft.com/office/powerpoint/2010/main" val="99296612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Puff Up the Income Statement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Improper lowered costs or expenses</a:t>
            </a:r>
          </a:p>
          <a:p>
            <a:pPr lvl="1"/>
            <a:r>
              <a:rPr lang="en-US" smtClean="0"/>
              <a:t>Current expenses shifted into later period</a:t>
            </a:r>
          </a:p>
          <a:p>
            <a:pPr lvl="1"/>
            <a:r>
              <a:rPr lang="en-US" smtClean="0"/>
              <a:t>Expenses capitalized on Balance Sheet</a:t>
            </a:r>
          </a:p>
          <a:p>
            <a:pPr lvl="1"/>
            <a:r>
              <a:rPr lang="en-US" smtClean="0"/>
              <a:t>Assets depreciated slower than normal</a:t>
            </a:r>
          </a:p>
          <a:p>
            <a:pPr lvl="1"/>
            <a:r>
              <a:rPr lang="en-US" smtClean="0"/>
              <a:t>Liabilities not accrued</a:t>
            </a:r>
          </a:p>
          <a:p>
            <a:pPr lvl="1"/>
            <a:r>
              <a:rPr lang="en-US" smtClean="0"/>
              <a:t>Operating losses masked in discontinued services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2069801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Sweeten the Balance Sheet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Improperly increased income</a:t>
            </a:r>
          </a:p>
          <a:p>
            <a:pPr lvl="1"/>
            <a:r>
              <a:rPr lang="en-US" smtClean="0"/>
              <a:t>Expenses shifted to different periods</a:t>
            </a:r>
          </a:p>
          <a:p>
            <a:pPr lvl="1"/>
            <a:r>
              <a:rPr lang="en-US" smtClean="0"/>
              <a:t>Capitalize costs as inventory</a:t>
            </a:r>
          </a:p>
          <a:p>
            <a:pPr lvl="1"/>
            <a:r>
              <a:rPr lang="en-US" smtClean="0"/>
              <a:t>Assets depreciate or amortized too slowly</a:t>
            </a:r>
          </a:p>
          <a:p>
            <a:pPr lvl="1"/>
            <a:r>
              <a:rPr lang="en-US" smtClean="0"/>
              <a:t>Worthless asset not written off immediately</a:t>
            </a:r>
          </a:p>
          <a:p>
            <a:pPr lvl="1"/>
            <a:r>
              <a:rPr lang="en-US" smtClean="0"/>
              <a:t>Shift revenue and income into later periods with reserves</a:t>
            </a:r>
          </a:p>
        </p:txBody>
      </p:sp>
    </p:spTree>
    <p:extLst>
      <p:ext uri="{BB962C8B-B14F-4D97-AF65-F5344CB8AC3E}">
        <p14:creationId xmlns:p14="http://schemas.microsoft.com/office/powerpoint/2010/main" val="4019463639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Sweeten the Balance Sheet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Improperly increased assets and equity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Increased equity through one time gains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Report gains on exchange of similar assets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Report gains by selling undervalued assets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Retire debt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Report revenue rather than liability on receipt of cash</a:t>
            </a:r>
          </a:p>
        </p:txBody>
      </p:sp>
    </p:spTree>
    <p:extLst>
      <p:ext uri="{BB962C8B-B14F-4D97-AF65-F5344CB8AC3E}">
        <p14:creationId xmlns:p14="http://schemas.microsoft.com/office/powerpoint/2010/main" val="116247617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of Fraud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9003563"/>
              </p:ext>
            </p:extLst>
          </p:nvPr>
        </p:nvGraphicFramePr>
        <p:xfrm>
          <a:off x="1828800" y="1593850"/>
          <a:ext cx="7077075" cy="5075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70758627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in Value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825526"/>
              </p:ext>
            </p:extLst>
          </p:nvPr>
        </p:nvGraphicFramePr>
        <p:xfrm>
          <a:off x="304800" y="1905000"/>
          <a:ext cx="8642147" cy="4157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Chart" r:id="rId5" imgW="7287023" imgH="3505530" progId="Excel.Chart.8">
                  <p:embed/>
                </p:oleObj>
              </mc:Choice>
              <mc:Fallback>
                <p:oleObj name="Chart" r:id="rId5" imgW="7287023" imgH="3505530" progId="Excel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05000"/>
                        <a:ext cx="8642147" cy="41572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6692190"/>
      </p:ext>
    </p:extLst>
  </p:cSld>
  <p:clrMapOvr>
    <a:masterClrMapping/>
  </p:clrMapOvr>
  <p:transition>
    <p:checker/>
    <p:sndAc>
      <p:stSnd>
        <p:snd r:embed="rId4" name="whoosh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52400"/>
            <a:ext cx="6702425" cy="1292225"/>
          </a:xfrm>
        </p:spPr>
        <p:txBody>
          <a:bodyPr/>
          <a:lstStyle/>
          <a:p>
            <a:pPr eaLnBrk="1" hangingPunct="1"/>
            <a:r>
              <a:rPr lang="en-US" sz="3200" dirty="0" smtClean="0"/>
              <a:t>Who Commits Financial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Statement Fraud?</a:t>
            </a:r>
            <a:endParaRPr lang="en-US" sz="32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300" dirty="0" smtClean="0"/>
              <a:t>Senior management</a:t>
            </a:r>
          </a:p>
          <a:p>
            <a:pPr eaLnBrk="1" hangingPunct="1"/>
            <a:endParaRPr lang="en-US" sz="3300" dirty="0" smtClean="0"/>
          </a:p>
          <a:p>
            <a:pPr eaLnBrk="1" hangingPunct="1"/>
            <a:r>
              <a:rPr lang="en-US" sz="3300" dirty="0" smtClean="0"/>
              <a:t>Mid- </a:t>
            </a:r>
            <a:r>
              <a:rPr lang="en-US" sz="3300" dirty="0" smtClean="0"/>
              <a:t>and lower-level employees</a:t>
            </a:r>
          </a:p>
          <a:p>
            <a:pPr eaLnBrk="1" hangingPunct="1"/>
            <a:endParaRPr lang="en-US" sz="3300" dirty="0" smtClean="0"/>
          </a:p>
          <a:p>
            <a:pPr eaLnBrk="1" hangingPunct="1"/>
            <a:r>
              <a:rPr lang="en-US" sz="3300" dirty="0" smtClean="0"/>
              <a:t>Organized </a:t>
            </a:r>
            <a:r>
              <a:rPr lang="en-US" sz="3300" dirty="0" smtClean="0"/>
              <a:t>criminals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8688448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1625"/>
            <a:ext cx="6931025" cy="1143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Why Do People Commit Financial Statement Fraud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300" dirty="0" smtClean="0"/>
              <a:t>To conceal true business performance</a:t>
            </a:r>
          </a:p>
          <a:p>
            <a:pPr eaLnBrk="1" hangingPunct="1"/>
            <a:endParaRPr lang="en-US" sz="3300" dirty="0" smtClean="0"/>
          </a:p>
          <a:p>
            <a:pPr eaLnBrk="1" hangingPunct="1"/>
            <a:r>
              <a:rPr lang="en-US" sz="3300" dirty="0" smtClean="0"/>
              <a:t>To </a:t>
            </a:r>
            <a:r>
              <a:rPr lang="en-US" sz="3300" dirty="0" smtClean="0"/>
              <a:t>preserve personal status/control</a:t>
            </a:r>
          </a:p>
          <a:p>
            <a:pPr eaLnBrk="1" hangingPunct="1"/>
            <a:endParaRPr lang="en-US" sz="3300" dirty="0" smtClean="0"/>
          </a:p>
          <a:p>
            <a:pPr eaLnBrk="1" hangingPunct="1"/>
            <a:r>
              <a:rPr lang="en-US" sz="3300" dirty="0" smtClean="0"/>
              <a:t>To </a:t>
            </a:r>
            <a:r>
              <a:rPr lang="en-US" sz="3300" dirty="0" smtClean="0"/>
              <a:t>maintain personal income/wealth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03786402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Why Senior Management Will Overstate Business Performance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524000"/>
            <a:ext cx="7915275" cy="50752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cs typeface="Times New Roman" pitchFamily="18" charset="0"/>
              </a:rPr>
              <a:t>To meet or exceed the earnings or revenue growth expectations of stock market analysts</a:t>
            </a:r>
          </a:p>
          <a:p>
            <a:pPr eaLnBrk="1" hangingPunct="1">
              <a:lnSpc>
                <a:spcPct val="90000"/>
              </a:lnSpc>
            </a:pPr>
            <a:endParaRPr lang="en-US" sz="250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cs typeface="Times New Roman" pitchFamily="18" charset="0"/>
              </a:rPr>
              <a:t>To </a:t>
            </a:r>
            <a:r>
              <a:rPr lang="en-US" sz="2500" dirty="0" smtClean="0">
                <a:cs typeface="Times New Roman" pitchFamily="18" charset="0"/>
              </a:rPr>
              <a:t>comply with loan covenants</a:t>
            </a:r>
          </a:p>
          <a:p>
            <a:pPr eaLnBrk="1" hangingPunct="1">
              <a:lnSpc>
                <a:spcPct val="90000"/>
              </a:lnSpc>
            </a:pPr>
            <a:endParaRPr lang="en-US" sz="250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cs typeface="Times New Roman" pitchFamily="18" charset="0"/>
              </a:rPr>
              <a:t>To </a:t>
            </a:r>
            <a:r>
              <a:rPr lang="en-US" sz="2500" dirty="0" smtClean="0">
                <a:cs typeface="Times New Roman" pitchFamily="18" charset="0"/>
              </a:rPr>
              <a:t>increase the amount of financing available from asset-based loans</a:t>
            </a:r>
          </a:p>
          <a:p>
            <a:pPr eaLnBrk="1" hangingPunct="1">
              <a:lnSpc>
                <a:spcPct val="90000"/>
              </a:lnSpc>
            </a:pPr>
            <a:endParaRPr lang="en-US" sz="250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cs typeface="Times New Roman" pitchFamily="18" charset="0"/>
              </a:rPr>
              <a:t>To </a:t>
            </a:r>
            <a:r>
              <a:rPr lang="en-US" sz="2500" dirty="0" smtClean="0">
                <a:cs typeface="Times New Roman" pitchFamily="18" charset="0"/>
              </a:rPr>
              <a:t>meet a lender’s criteria for granting/extending loan facilities</a:t>
            </a:r>
          </a:p>
          <a:p>
            <a:pPr eaLnBrk="1" hangingPunct="1">
              <a:lnSpc>
                <a:spcPct val="90000"/>
              </a:lnSpc>
            </a:pPr>
            <a:endParaRPr lang="en-US" sz="250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cs typeface="Times New Roman" pitchFamily="18" charset="0"/>
              </a:rPr>
              <a:t>To </a:t>
            </a:r>
            <a:r>
              <a:rPr lang="en-US" sz="2500" dirty="0" smtClean="0">
                <a:cs typeface="Times New Roman" pitchFamily="18" charset="0"/>
              </a:rPr>
              <a:t>meet corporate performance criteria set by the parent company</a:t>
            </a:r>
          </a:p>
        </p:txBody>
      </p:sp>
    </p:spTree>
    <p:extLst>
      <p:ext uri="{BB962C8B-B14F-4D97-AF65-F5344CB8AC3E}">
        <p14:creationId xmlns:p14="http://schemas.microsoft.com/office/powerpoint/2010/main" val="1664174568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Why Senior Management Will Overstate Business Performance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593850"/>
            <a:ext cx="7915275" cy="5075238"/>
          </a:xfrm>
        </p:spPr>
        <p:txBody>
          <a:bodyPr/>
          <a:lstStyle/>
          <a:p>
            <a:pPr eaLnBrk="1" hangingPunct="1"/>
            <a:r>
              <a:rPr lang="en-US" sz="2500" dirty="0" smtClean="0">
                <a:cs typeface="Times New Roman" pitchFamily="18" charset="0"/>
              </a:rPr>
              <a:t>To meet personal performance criteria</a:t>
            </a:r>
          </a:p>
          <a:p>
            <a:pPr eaLnBrk="1" hangingPunct="1"/>
            <a:endParaRPr lang="en-US" sz="2500" dirty="0" smtClean="0">
              <a:cs typeface="Times New Roman" pitchFamily="18" charset="0"/>
            </a:endParaRPr>
          </a:p>
          <a:p>
            <a:pPr eaLnBrk="1" hangingPunct="1"/>
            <a:r>
              <a:rPr lang="en-US" sz="2500" dirty="0" smtClean="0">
                <a:cs typeface="Times New Roman" pitchFamily="18" charset="0"/>
              </a:rPr>
              <a:t>To </a:t>
            </a:r>
            <a:r>
              <a:rPr lang="en-US" sz="2500" dirty="0" smtClean="0">
                <a:cs typeface="Times New Roman" pitchFamily="18" charset="0"/>
              </a:rPr>
              <a:t>trigger performance-related compensation or earn-out payments</a:t>
            </a:r>
          </a:p>
          <a:p>
            <a:pPr eaLnBrk="1" hangingPunct="1"/>
            <a:endParaRPr lang="en-US" sz="2500" dirty="0" smtClean="0">
              <a:cs typeface="Times New Roman" pitchFamily="18" charset="0"/>
            </a:endParaRPr>
          </a:p>
          <a:p>
            <a:pPr eaLnBrk="1" hangingPunct="1"/>
            <a:r>
              <a:rPr lang="en-US" sz="2500" dirty="0" smtClean="0">
                <a:cs typeface="Times New Roman" pitchFamily="18" charset="0"/>
              </a:rPr>
              <a:t>To </a:t>
            </a:r>
            <a:r>
              <a:rPr lang="en-US" sz="2500" dirty="0" smtClean="0">
                <a:cs typeface="Times New Roman" pitchFamily="18" charset="0"/>
              </a:rPr>
              <a:t>support the stock price in anticipation of a merger, acquisition, or sale of personal stockholding</a:t>
            </a:r>
          </a:p>
          <a:p>
            <a:pPr eaLnBrk="1" hangingPunct="1"/>
            <a:endParaRPr lang="en-US" sz="2500" dirty="0" smtClean="0">
              <a:cs typeface="Times New Roman" pitchFamily="18" charset="0"/>
            </a:endParaRPr>
          </a:p>
          <a:p>
            <a:pPr eaLnBrk="1" hangingPunct="1"/>
            <a:r>
              <a:rPr lang="en-US" sz="2500" dirty="0" smtClean="0">
                <a:cs typeface="Times New Roman" pitchFamily="18" charset="0"/>
              </a:rPr>
              <a:t>To </a:t>
            </a:r>
            <a:r>
              <a:rPr lang="en-US" sz="2500" dirty="0" smtClean="0">
                <a:cs typeface="Times New Roman" pitchFamily="18" charset="0"/>
              </a:rPr>
              <a:t>show a pattern of growth to support a planned securities offering or sale of the business</a:t>
            </a:r>
          </a:p>
        </p:txBody>
      </p:sp>
    </p:spTree>
    <p:extLst>
      <p:ext uri="{BB962C8B-B14F-4D97-AF65-F5344CB8AC3E}">
        <p14:creationId xmlns:p14="http://schemas.microsoft.com/office/powerpoint/2010/main" val="3059769815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Why Senior Management Will Understate Business Performance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93850"/>
            <a:ext cx="8677275" cy="50752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cs typeface="Times New Roman" pitchFamily="18" charset="0"/>
              </a:rPr>
              <a:t>To defer “surplus” earnings to the next accounting period. </a:t>
            </a:r>
          </a:p>
          <a:p>
            <a:pPr eaLnBrk="1" hangingPunct="1">
              <a:lnSpc>
                <a:spcPct val="90000"/>
              </a:lnSpc>
            </a:pPr>
            <a:endParaRPr lang="en-US" sz="210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cs typeface="Times New Roman" pitchFamily="18" charset="0"/>
              </a:rPr>
              <a:t>To </a:t>
            </a:r>
            <a:r>
              <a:rPr lang="en-US" sz="2100" dirty="0" smtClean="0">
                <a:cs typeface="Times New Roman" pitchFamily="18" charset="0"/>
              </a:rPr>
              <a:t>take all possible write-offs in one “big bath” now so future earnings will be consistently higher.</a:t>
            </a:r>
          </a:p>
          <a:p>
            <a:pPr eaLnBrk="1" hangingPunct="1">
              <a:lnSpc>
                <a:spcPct val="90000"/>
              </a:lnSpc>
            </a:pPr>
            <a:endParaRPr lang="en-US" sz="210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cs typeface="Times New Roman" pitchFamily="18" charset="0"/>
              </a:rPr>
              <a:t>To </a:t>
            </a:r>
            <a:r>
              <a:rPr lang="en-US" sz="2100" dirty="0" smtClean="0">
                <a:cs typeface="Times New Roman" pitchFamily="18" charset="0"/>
              </a:rPr>
              <a:t>reduce expectations now so future growth will be better perceived and rewarded.</a:t>
            </a:r>
          </a:p>
          <a:p>
            <a:pPr eaLnBrk="1" hangingPunct="1">
              <a:lnSpc>
                <a:spcPct val="90000"/>
              </a:lnSpc>
            </a:pPr>
            <a:endParaRPr lang="en-US" sz="210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cs typeface="Times New Roman" pitchFamily="18" charset="0"/>
              </a:rPr>
              <a:t>To </a:t>
            </a:r>
            <a:r>
              <a:rPr lang="en-US" sz="2100" dirty="0" smtClean="0">
                <a:cs typeface="Times New Roman" pitchFamily="18" charset="0"/>
              </a:rPr>
              <a:t>preserve a trend of consistent growth, avoiding volatile results.</a:t>
            </a:r>
          </a:p>
          <a:p>
            <a:pPr eaLnBrk="1" hangingPunct="1">
              <a:lnSpc>
                <a:spcPct val="90000"/>
              </a:lnSpc>
            </a:pPr>
            <a:endParaRPr lang="en-US" sz="210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cs typeface="Times New Roman" pitchFamily="18" charset="0"/>
              </a:rPr>
              <a:t>To </a:t>
            </a:r>
            <a:r>
              <a:rPr lang="en-US" sz="2100" dirty="0" smtClean="0">
                <a:cs typeface="Times New Roman" pitchFamily="18" charset="0"/>
              </a:rPr>
              <a:t>reduce the value of an owner-managed business for purposes of a divorce ­settlement.</a:t>
            </a:r>
          </a:p>
          <a:p>
            <a:pPr eaLnBrk="1" hangingPunct="1">
              <a:lnSpc>
                <a:spcPct val="90000"/>
              </a:lnSpc>
            </a:pPr>
            <a:endParaRPr lang="en-US" sz="210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cs typeface="Times New Roman" pitchFamily="18" charset="0"/>
              </a:rPr>
              <a:t>To </a:t>
            </a:r>
            <a:r>
              <a:rPr lang="en-US" sz="2100" dirty="0" smtClean="0">
                <a:cs typeface="Times New Roman" pitchFamily="18" charset="0"/>
              </a:rPr>
              <a:t>reduce the value of a corporate unit whose management is planning a buyout</a:t>
            </a:r>
          </a:p>
        </p:txBody>
      </p:sp>
    </p:spTree>
    <p:extLst>
      <p:ext uri="{BB962C8B-B14F-4D97-AF65-F5344CB8AC3E}">
        <p14:creationId xmlns:p14="http://schemas.microsoft.com/office/powerpoint/2010/main" val="772800574"/>
      </p:ext>
    </p:extLst>
  </p:cSld>
  <p:clrMapOvr>
    <a:masterClrMapping/>
  </p:clrMapOvr>
  <p:transition>
    <p:checker/>
    <p:sndAc>
      <p:stSnd>
        <p:snd r:embed="rId3" name="whoosh.wav"/>
      </p:stSnd>
    </p:sndAc>
  </p:transition>
</p:sld>
</file>

<file path=ppt/theme/theme1.xml><?xml version="1.0" encoding="utf-8"?>
<a:theme xmlns:a="http://schemas.openxmlformats.org/drawingml/2006/main" name="Visio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Business vision design 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usiness vision design template 1">
        <a:dk1>
          <a:srgbClr val="080808"/>
        </a:dk1>
        <a:lt1>
          <a:srgbClr val="74C8E6"/>
        </a:lt1>
        <a:dk2>
          <a:srgbClr val="000000"/>
        </a:dk2>
        <a:lt2>
          <a:srgbClr val="080808"/>
        </a:lt2>
        <a:accent1>
          <a:srgbClr val="68A2B6"/>
        </a:accent1>
        <a:accent2>
          <a:srgbClr val="4192BF"/>
        </a:accent2>
        <a:accent3>
          <a:srgbClr val="BCE0F0"/>
        </a:accent3>
        <a:accent4>
          <a:srgbClr val="060606"/>
        </a:accent4>
        <a:accent5>
          <a:srgbClr val="B9CED7"/>
        </a:accent5>
        <a:accent6>
          <a:srgbClr val="3A84AD"/>
        </a:accent6>
        <a:hlink>
          <a:srgbClr val="3963AF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Vision</Template>
  <TotalTime>69</TotalTime>
  <Words>804</Words>
  <Application>Microsoft Office PowerPoint</Application>
  <PresentationFormat>On-screen Show (4:3)</PresentationFormat>
  <Paragraphs>211</Paragraphs>
  <Slides>27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Vision</vt:lpstr>
      <vt:lpstr>Microsoft Office Excel Chart</vt:lpstr>
      <vt:lpstr>Avoiding Fraudulent Dealings</vt:lpstr>
      <vt:lpstr>Cooking the Books</vt:lpstr>
      <vt:lpstr>Frequency of Fraud</vt:lpstr>
      <vt:lpstr>Cost in Value</vt:lpstr>
      <vt:lpstr>Who Commits Financial  Statement Fraud?</vt:lpstr>
      <vt:lpstr>Why Do People Commit Financial Statement Fraud</vt:lpstr>
      <vt:lpstr>Why Senior Management Will Overstate Business Performance</vt:lpstr>
      <vt:lpstr>Why Senior Management Will Overstate Business Performance</vt:lpstr>
      <vt:lpstr>Why Senior Management Will Understate Business Performance</vt:lpstr>
      <vt:lpstr>Types of Fraud</vt:lpstr>
      <vt:lpstr>Anti-Fraud Methods</vt:lpstr>
      <vt:lpstr>Bottom of the List</vt:lpstr>
      <vt:lpstr>Most Effective</vt:lpstr>
      <vt:lpstr>Why is it Easy to Commit Fraud?</vt:lpstr>
      <vt:lpstr>Users of Financial Statements</vt:lpstr>
      <vt:lpstr>Audit Design Flaws</vt:lpstr>
      <vt:lpstr>How They Do It!</vt:lpstr>
      <vt:lpstr>Hide Fraud in Key Accounts</vt:lpstr>
      <vt:lpstr>Use Account that Require Judgment and Estimates</vt:lpstr>
      <vt:lpstr>Abuse Reserve</vt:lpstr>
      <vt:lpstr>Plan around Auditors Scope and Announced Procedures</vt:lpstr>
      <vt:lpstr>Follow the Basic Accounting Principals</vt:lpstr>
      <vt:lpstr>Cooking the Books</vt:lpstr>
      <vt:lpstr>Puff Up the Income Statement</vt:lpstr>
      <vt:lpstr>Puff Up the Income Statement</vt:lpstr>
      <vt:lpstr>Sweeten the Balance Sheet</vt:lpstr>
      <vt:lpstr>Sweeten the Balance Sheet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Avoiding Fraudulent Dealings</dc:title>
  <dc:creator>McNaughton</dc:creator>
  <cp:lastModifiedBy>McNaughton</cp:lastModifiedBy>
  <cp:revision>7</cp:revision>
  <dcterms:created xsi:type="dcterms:W3CDTF">2011-04-19T00:41:42Z</dcterms:created>
  <dcterms:modified xsi:type="dcterms:W3CDTF">2011-04-19T01:51:34Z</dcterms:modified>
</cp:coreProperties>
</file>